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2"/>
  </p:notesMasterIdLst>
  <p:sldIdLst>
    <p:sldId id="279" r:id="rId2"/>
    <p:sldId id="280" r:id="rId3"/>
    <p:sldId id="290" r:id="rId4"/>
    <p:sldId id="288" r:id="rId5"/>
    <p:sldId id="282" r:id="rId6"/>
    <p:sldId id="283" r:id="rId7"/>
    <p:sldId id="284" r:id="rId8"/>
    <p:sldId id="285" r:id="rId9"/>
    <p:sldId id="287" r:id="rId10"/>
    <p:sldId id="289" r:id="rId11"/>
  </p:sldIdLst>
  <p:sldSz cx="12192000" cy="6858000"/>
  <p:notesSz cx="6980238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okman Old Style" panose="020506040505050202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477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800" tIns="53900" rIns="107800" bIns="539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3853" y="0"/>
            <a:ext cx="302477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800" tIns="53900" rIns="107800" bIns="539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47713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800" tIns="53900" rIns="107800" bIns="539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5"/>
            <a:ext cx="302477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800" tIns="53900" rIns="107800" bIns="539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3853" y="8685215"/>
            <a:ext cx="302477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800" tIns="53900" rIns="107800" bIns="53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353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hospitalmilitarcentral.gov.co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Diapositiva de título">
  <p:cSld name="3_Diapositiva de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6478494"/>
            <a:ext cx="12192000" cy="379506"/>
          </a:xfrm>
          <a:prstGeom prst="rect">
            <a:avLst/>
          </a:prstGeom>
          <a:solidFill>
            <a:srgbClr val="FFA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9879949" y="6448926"/>
            <a:ext cx="138347" cy="409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2870198" cy="53996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2971802" y="0"/>
            <a:ext cx="7959624" cy="539960"/>
          </a:xfrm>
          <a:prstGeom prst="rect">
            <a:avLst/>
          </a:prstGeom>
          <a:solidFill>
            <a:srgbClr val="FFA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394" y="29184"/>
            <a:ext cx="534834" cy="51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6912" y="29185"/>
            <a:ext cx="474995" cy="510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8"/>
          <p:cNvGrpSpPr/>
          <p:nvPr/>
        </p:nvGrpSpPr>
        <p:grpSpPr>
          <a:xfrm>
            <a:off x="143694" y="6535263"/>
            <a:ext cx="10082784" cy="261845"/>
            <a:chOff x="3" y="6535263"/>
            <a:chExt cx="10082784" cy="261845"/>
          </a:xfrm>
        </p:grpSpPr>
        <p:sp>
          <p:nvSpPr>
            <p:cNvPr id="51" name="Google Shape;51;p8"/>
            <p:cNvSpPr txBox="1"/>
            <p:nvPr/>
          </p:nvSpPr>
          <p:spPr>
            <a:xfrm>
              <a:off x="3" y="6545136"/>
              <a:ext cx="100827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000"/>
                <a:buFont typeface="Arial"/>
                <a:buNone/>
              </a:pPr>
              <a:r>
                <a:rPr lang="es-ES" sz="1000" b="0" i="0" u="none" strike="noStrike" cap="non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Transversal 3 N. 49-02 Bogotá, Colombia - Conmutador (57 1) 3486868 - </a:t>
              </a:r>
              <a:r>
                <a:rPr lang="es-ES" sz="1000" b="0" i="0" u="sng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www.hospitalmilitarcentral.gov.co</a:t>
              </a:r>
              <a:r>
                <a:rPr lang="es-ES" sz="1000" b="0" i="0" u="none" strike="noStrike" cap="non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            Hospital Militar Central Colombia           @HOSMILC</a:t>
              </a:r>
              <a:r>
                <a:rPr lang="es-E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52" name="Google Shape;5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10957" y="6535263"/>
              <a:ext cx="261845" cy="261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57689" y="6535263"/>
              <a:ext cx="261845" cy="2618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ospitalmilitarcentral.gov.co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0"/>
            <a:ext cx="2870198" cy="539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2971801" y="0"/>
            <a:ext cx="7976615" cy="539960"/>
          </a:xfrm>
          <a:prstGeom prst="rect">
            <a:avLst/>
          </a:prstGeom>
          <a:solidFill>
            <a:srgbClr val="FFA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97394" y="29184"/>
            <a:ext cx="534834" cy="51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26912" y="29185"/>
            <a:ext cx="474995" cy="51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3633162" y="-17685"/>
            <a:ext cx="6653892" cy="60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1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0" y="6478494"/>
            <a:ext cx="12192000" cy="379506"/>
          </a:xfrm>
          <a:prstGeom prst="rect">
            <a:avLst/>
          </a:prstGeom>
          <a:solidFill>
            <a:srgbClr val="FFA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9879949" y="6448926"/>
            <a:ext cx="138347" cy="409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1"/>
          <p:cNvGrpSpPr/>
          <p:nvPr/>
        </p:nvGrpSpPr>
        <p:grpSpPr>
          <a:xfrm>
            <a:off x="143694" y="6535263"/>
            <a:ext cx="10082784" cy="261845"/>
            <a:chOff x="3" y="6535263"/>
            <a:chExt cx="10082784" cy="261845"/>
          </a:xfrm>
        </p:grpSpPr>
        <p:sp>
          <p:nvSpPr>
            <p:cNvPr id="19" name="Google Shape;19;p1"/>
            <p:cNvSpPr txBox="1"/>
            <p:nvPr/>
          </p:nvSpPr>
          <p:spPr>
            <a:xfrm>
              <a:off x="3" y="6545136"/>
              <a:ext cx="100827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222"/>
                </a:buClr>
                <a:buSzPts val="1000"/>
                <a:buFont typeface="Arial"/>
                <a:buNone/>
              </a:pPr>
              <a:r>
                <a:rPr lang="es-ES" sz="1000" b="0" i="0" u="none" strike="noStrike" cap="non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Transversal 3 N. 49-02 Bogotá, Colombia - Conmutador (57 1) 3486868 - </a:t>
              </a:r>
              <a:r>
                <a:rPr lang="es-ES" sz="1000" b="0" i="0" u="sng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www.hospitalmilitarcentral.gov.co</a:t>
              </a:r>
              <a:r>
                <a:rPr lang="es-ES" sz="1000" b="0" i="0" u="none" strike="noStrike" cap="none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            Hospital Militar Central Colombia           @HOSMILC</a:t>
              </a:r>
              <a:r>
                <a:rPr lang="es-E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0" name="Google Shape;20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10957" y="6535263"/>
              <a:ext cx="261845" cy="261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457689" y="6535263"/>
              <a:ext cx="261845" cy="2618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84243" y="2446976"/>
            <a:ext cx="3823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dirty="0" smtClean="0"/>
              <a:t>VALORES INSTITUCIONALES</a:t>
            </a:r>
            <a:endParaRPr lang="es-CO" sz="2000" dirty="0"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47985" y="458654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 smtClean="0"/>
              <a:t>GRUPO 112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48987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69767" y="91964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DILIGENCIA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6380671" y="2579298"/>
            <a:ext cx="49343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Es el valor que tienen las personas que toman decisiones rápidas y quienes toman acción. Es diligente quien no deja para el otro día sus tareas de hoy, y quien no procrastina por motivos sin sentido.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67" y="1744238"/>
            <a:ext cx="3593082" cy="33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598543" y="2925850"/>
            <a:ext cx="4968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Son los que apoyan la visión de esta, dan la forma a la misión y la cultura, reflejando los estándares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00" y="200493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830126" y="1419901"/>
            <a:ext cx="1777042" cy="8956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8208033" y="3263126"/>
            <a:ext cx="905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JUSTICIA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430991" y="1411904"/>
            <a:ext cx="1777042" cy="8956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7530851" y="4158778"/>
            <a:ext cx="1777042" cy="8956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/>
          <p:cNvSpPr/>
          <p:nvPr/>
        </p:nvSpPr>
        <p:spPr>
          <a:xfrm>
            <a:off x="7520790" y="2686164"/>
            <a:ext cx="1777042" cy="8956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7712631" y="2980102"/>
            <a:ext cx="1413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HONESTIDAD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08097" y="2760453"/>
            <a:ext cx="2596551" cy="12853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4658263" y="3140015"/>
            <a:ext cx="202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VALORES INSTITUCIONAL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30832" y="1598238"/>
            <a:ext cx="177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PERTENENCIA INSTITUCIONAL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145824" y="4004889"/>
            <a:ext cx="1777042" cy="8956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/>
          <p:cNvSpPr/>
          <p:nvPr/>
        </p:nvSpPr>
        <p:spPr>
          <a:xfrm>
            <a:off x="2116347" y="2304748"/>
            <a:ext cx="1777042" cy="8956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4783346" y="4760492"/>
            <a:ext cx="1777042" cy="8956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/>
          <p:cNvSpPr txBox="1"/>
          <p:nvPr/>
        </p:nvSpPr>
        <p:spPr>
          <a:xfrm>
            <a:off x="6722490" y="1705841"/>
            <a:ext cx="1237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RESPETO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915805" y="4452715"/>
            <a:ext cx="100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JUSTICIA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999005" y="5054429"/>
            <a:ext cx="141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EXCELENCIA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279533" y="4298826"/>
            <a:ext cx="150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COMPROMISO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360401" y="2598685"/>
            <a:ext cx="128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DILIGENCIA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73237" y="117844"/>
            <a:ext cx="2908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PERTENENCIA INSTITUCIONAL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5934973" y="2790260"/>
            <a:ext cx="4804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Proceso que atraviesa fuertemente la complejidad de las instituciones y que se construye desde un tiempo y un espacio real, pero a la vez simbólico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43" y="2023230"/>
            <a:ext cx="4800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7" y="2053087"/>
            <a:ext cx="4762859" cy="306183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17720" y="2922286"/>
            <a:ext cx="5089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+mj-lt"/>
              </a:rPr>
              <a:t>Es </a:t>
            </a:r>
            <a:r>
              <a:rPr lang="es-CO" sz="2000" dirty="0">
                <a:latin typeface="+mj-lt"/>
              </a:rPr>
              <a:t>un valor y una cualidad </a:t>
            </a:r>
            <a:r>
              <a:rPr lang="es-CO" sz="2000" dirty="0" smtClean="0">
                <a:latin typeface="+mj-lt"/>
              </a:rPr>
              <a:t>positiva que </a:t>
            </a:r>
            <a:r>
              <a:rPr lang="es-CO" sz="2000" dirty="0">
                <a:latin typeface="+mj-lt"/>
              </a:rPr>
              <a:t>se refiere a la acción de </a:t>
            </a:r>
            <a:r>
              <a:rPr lang="es-CO" sz="2000" dirty="0" smtClean="0">
                <a:latin typeface="+mj-lt"/>
              </a:rPr>
              <a:t>respetar; es </a:t>
            </a:r>
            <a:r>
              <a:rPr lang="es-CO" sz="2000" dirty="0">
                <a:latin typeface="+mj-lt"/>
              </a:rPr>
              <a:t>equivalente a tener </a:t>
            </a:r>
            <a:r>
              <a:rPr lang="es-CO" sz="2000" dirty="0" smtClean="0">
                <a:latin typeface="+mj-lt"/>
              </a:rPr>
              <a:t>veneración, aprecio </a:t>
            </a:r>
            <a:r>
              <a:rPr lang="es-CO" sz="2000" dirty="0">
                <a:latin typeface="+mj-lt"/>
              </a:rPr>
              <a:t>y reconocimiento por </a:t>
            </a:r>
            <a:r>
              <a:rPr lang="es-CO" sz="2000" dirty="0" smtClean="0">
                <a:latin typeface="+mj-lt"/>
              </a:rPr>
              <a:t>una persona </a:t>
            </a:r>
            <a:r>
              <a:rPr lang="es-CO" sz="2000" dirty="0">
                <a:latin typeface="+mj-lt"/>
              </a:rPr>
              <a:t>o cosa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21540" y="126471"/>
            <a:ext cx="1043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RESPETO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56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61845" y="117844"/>
            <a:ext cx="1372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HONESTIDAD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7" y="1915061"/>
            <a:ext cx="4775749" cy="31042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31788" y="2651571"/>
            <a:ext cx="53397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Se designa la cualidad de </a:t>
            </a:r>
            <a:r>
              <a:rPr lang="es-CO" sz="2000" dirty="0" smtClean="0"/>
              <a:t>honesto. Como </a:t>
            </a:r>
            <a:r>
              <a:rPr lang="es-CO" sz="2000" dirty="0"/>
              <a:t>tal, hace referencia a </a:t>
            </a:r>
            <a:r>
              <a:rPr lang="es-CO" sz="2000" dirty="0" smtClean="0"/>
              <a:t>un conjunto </a:t>
            </a:r>
            <a:r>
              <a:rPr lang="es-CO" sz="2000" dirty="0"/>
              <a:t>de atributos </a:t>
            </a:r>
            <a:r>
              <a:rPr lang="es-CO" sz="2000" dirty="0" smtClean="0"/>
              <a:t>personales, como </a:t>
            </a:r>
            <a:r>
              <a:rPr lang="es-CO" sz="2000" dirty="0"/>
              <a:t>la decencia, el pudor, </a:t>
            </a:r>
            <a:r>
              <a:rPr lang="es-CO" sz="2000" dirty="0" smtClean="0"/>
              <a:t>la dignidad, </a:t>
            </a:r>
            <a:r>
              <a:rPr lang="es-CO" sz="2000" dirty="0"/>
              <a:t>la sinceridad, la justicia, </a:t>
            </a:r>
            <a:r>
              <a:rPr lang="es-CO" sz="2000" dirty="0" smtClean="0"/>
              <a:t>la rectitud </a:t>
            </a:r>
            <a:r>
              <a:rPr lang="es-CO" sz="2000" dirty="0"/>
              <a:t>y la honradez en la forma deser y de actuar.</a:t>
            </a:r>
          </a:p>
        </p:txBody>
      </p:sp>
    </p:spTree>
    <p:extLst>
      <p:ext uri="{BB962C8B-B14F-4D97-AF65-F5344CB8AC3E}">
        <p14:creationId xmlns:p14="http://schemas.microsoft.com/office/powerpoint/2010/main" val="35484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4078" y="143723"/>
            <a:ext cx="1002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JUSTICIA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1" y="1751162"/>
            <a:ext cx="5274527" cy="35163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15177" y="3001505"/>
            <a:ext cx="5426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+mj-lt"/>
              </a:rPr>
              <a:t>Es un conjunto de valores </a:t>
            </a:r>
            <a:r>
              <a:rPr lang="es-CO" sz="2000" dirty="0" smtClean="0">
                <a:latin typeface="+mj-lt"/>
              </a:rPr>
              <a:t>esenciales sobre </a:t>
            </a:r>
            <a:r>
              <a:rPr lang="es-CO" sz="2000" dirty="0">
                <a:latin typeface="+mj-lt"/>
              </a:rPr>
              <a:t>los cuales debe basarse </a:t>
            </a:r>
            <a:r>
              <a:rPr lang="es-CO" sz="2000" dirty="0" smtClean="0">
                <a:latin typeface="+mj-lt"/>
              </a:rPr>
              <a:t>una sociedad </a:t>
            </a:r>
            <a:r>
              <a:rPr lang="es-CO" sz="2000" dirty="0">
                <a:latin typeface="+mj-lt"/>
              </a:rPr>
              <a:t>y el Estado.</a:t>
            </a:r>
          </a:p>
        </p:txBody>
      </p:sp>
    </p:spTree>
    <p:extLst>
      <p:ext uri="{BB962C8B-B14F-4D97-AF65-F5344CB8AC3E}">
        <p14:creationId xmlns:p14="http://schemas.microsoft.com/office/powerpoint/2010/main" val="2117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55501" y="126471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EXCELENCIA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8" y="1876392"/>
            <a:ext cx="5034475" cy="335371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855501" y="2891527"/>
            <a:ext cx="6005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Es una virtud, un talento o </a:t>
            </a:r>
            <a:r>
              <a:rPr lang="es-CO" sz="2000" dirty="0" smtClean="0"/>
              <a:t>cualidad, lo </a:t>
            </a:r>
            <a:r>
              <a:rPr lang="es-CO" sz="2000" dirty="0"/>
              <a:t>que resulta </a:t>
            </a:r>
            <a:r>
              <a:rPr lang="es-CO" sz="2000" dirty="0" smtClean="0"/>
              <a:t>extraordinariamente bueno </a:t>
            </a:r>
            <a:r>
              <a:rPr lang="es-CO" sz="2000" dirty="0"/>
              <a:t>y también lo que exalta </a:t>
            </a:r>
            <a:r>
              <a:rPr lang="es-CO" sz="2000" dirty="0" smtClean="0"/>
              <a:t>las normas </a:t>
            </a:r>
            <a:r>
              <a:rPr lang="es-CO" sz="2000" dirty="0"/>
              <a:t>ordinarias. Es también </a:t>
            </a:r>
            <a:r>
              <a:rPr lang="es-CO" sz="2000" dirty="0" smtClean="0"/>
              <a:t>un objetivo </a:t>
            </a:r>
            <a:r>
              <a:rPr lang="es-CO" sz="2000" dirty="0"/>
              <a:t>para el estándar </a:t>
            </a:r>
            <a:r>
              <a:rPr lang="es-CO" sz="2000" dirty="0" smtClean="0"/>
              <a:t>de rendimiento </a:t>
            </a:r>
            <a:r>
              <a:rPr lang="es-CO" sz="2000" dirty="0"/>
              <a:t>y algo perfecto.</a:t>
            </a:r>
          </a:p>
        </p:txBody>
      </p:sp>
    </p:spTree>
    <p:extLst>
      <p:ext uri="{BB962C8B-B14F-4D97-AF65-F5344CB8AC3E}">
        <p14:creationId xmlns:p14="http://schemas.microsoft.com/office/powerpoint/2010/main" val="14037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85509" y="126471"/>
            <a:ext cx="1451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COMPROMISO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03" y="1975449"/>
            <a:ext cx="4046156" cy="315744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44552" y="273856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000" dirty="0"/>
              <a:t>Es el valor que debe de </a:t>
            </a:r>
            <a:r>
              <a:rPr lang="es-CO" sz="2000" dirty="0" smtClean="0"/>
              <a:t>existirá acompañados </a:t>
            </a:r>
            <a:r>
              <a:rPr lang="es-CO" sz="2000" dirty="0"/>
              <a:t>de otros para </a:t>
            </a:r>
            <a:r>
              <a:rPr lang="es-CO" sz="2000" dirty="0" smtClean="0"/>
              <a:t>lograr todo </a:t>
            </a:r>
            <a:r>
              <a:rPr lang="es-CO" sz="2000" dirty="0"/>
              <a:t>aquello que el individuo </a:t>
            </a:r>
            <a:r>
              <a:rPr lang="es-CO" sz="2000" dirty="0" smtClean="0"/>
              <a:t>se plantee</a:t>
            </a:r>
            <a:r>
              <a:rPr lang="es-CO" sz="2000" dirty="0"/>
              <a:t>, es planear el camino </a:t>
            </a:r>
            <a:r>
              <a:rPr lang="es-CO" sz="2000" dirty="0" smtClean="0"/>
              <a:t>o proceso </a:t>
            </a:r>
            <a:r>
              <a:rPr lang="es-CO" sz="2000" dirty="0"/>
              <a:t>que debe de cumplir </a:t>
            </a:r>
            <a:r>
              <a:rPr lang="es-CO" sz="2000" dirty="0" smtClean="0"/>
              <a:t>el mismo </a:t>
            </a:r>
            <a:r>
              <a:rPr lang="es-CO" sz="2000" dirty="0"/>
              <a:t>para llegar a cumplir </a:t>
            </a:r>
            <a:r>
              <a:rPr lang="es-CO" sz="2000" dirty="0" smtClean="0"/>
              <a:t>su objetivo </a:t>
            </a:r>
            <a:r>
              <a:rPr lang="es-CO" sz="2000" dirty="0"/>
              <a:t>acompañado de un </a:t>
            </a:r>
            <a:r>
              <a:rPr lang="es-CO" sz="2000" dirty="0" smtClean="0"/>
              <a:t>trabajo constante</a:t>
            </a:r>
            <a:r>
              <a:rPr lang="es-CO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285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Bookman Old Style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Bodega</dc:creator>
  <cp:lastModifiedBy>nelson albarracin</cp:lastModifiedBy>
  <cp:revision>56</cp:revision>
  <dcterms:modified xsi:type="dcterms:W3CDTF">2021-12-16T16:23:53Z</dcterms:modified>
</cp:coreProperties>
</file>